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6" r:id="rId6"/>
    <p:sldId id="308" r:id="rId7"/>
    <p:sldId id="267" r:id="rId8"/>
    <p:sldId id="309" r:id="rId9"/>
    <p:sldId id="310" r:id="rId10"/>
    <p:sldId id="311" r:id="rId11"/>
    <p:sldId id="312" r:id="rId12"/>
    <p:sldId id="313" r:id="rId13"/>
    <p:sldId id="314" r:id="rId14"/>
    <p:sldId id="315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ijl, gemiddeld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76" autoAdjust="0"/>
    <p:restoredTop sz="94660"/>
  </p:normalViewPr>
  <p:slideViewPr>
    <p:cSldViewPr snapToGrid="0">
      <p:cViewPr varScale="1">
        <p:scale>
          <a:sx n="69" d="100"/>
          <a:sy n="69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41E8D-0DCB-4639-B614-45063E91B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5995482-629C-4641-820A-886DADC58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0C208CE-53C0-45D8-9448-D3D3FE6ED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8AD9AE-75A4-455B-834A-D0B5C659C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670212-1E1F-4145-B426-E997C7FAD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748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83221-89BB-4881-AD08-187DD99F5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8898652-E215-4394-AC56-4AAF0B122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C3999E-3980-4821-B7FE-332D71BCA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1B57F5-3515-48E1-A183-520B78D4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387CE5-E6A0-4881-A165-9F5E2825E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396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C5CBDD-109D-4D58-AC87-8A9D89720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3AD3DFC-2D1A-47FD-9B83-F34F4109F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D257B5-3CCB-41E6-83ED-34CE2A81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30A431-9379-4B4E-9745-95E9418F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D36312-9C35-486B-AFE0-68A42393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87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1FD83-301A-472C-83D2-BBF4ED94E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BBEDC3-F5E2-4CC8-9223-C48DF5FD3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592137-5F65-4A1B-9C61-C659E5B03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5D7699-4FDA-4D99-8E4B-26A427C53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49B80F-3D46-4453-9367-74AAB4A53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500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64C916-B62E-421F-A1C7-B987E53D8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8824968-B51E-4B14-B9A0-F878D6494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E95AC9-7E9E-466D-9419-BC52AC136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4CB2F0-E581-40DD-B42A-2DB7EA9E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F263FC-2763-4BB7-9C8D-38A8C8737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30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000B8-2B9D-41C6-990D-54BF4599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021570-4CF3-4981-971E-C40F2C9A0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121657E-C2ED-452E-BFF1-8E204F616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8077B1F-4020-4415-9A50-91A605D49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E054AB-3697-453D-BB7F-65F7B7214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86AFEB-C6C4-46F1-9251-4DFA196EB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260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2C9CE-8941-453B-BB2A-DFC81C3ED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C3B8CD-1733-4567-BE61-0843A6ACC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2C6376-581F-4070-8B90-BEB1575F2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A86D7E2-6DFD-4527-A6C4-5C36E43BE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003A906-0C81-42B1-97E7-643E2F03C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C31910A-396F-4107-A3B3-9A0F45DE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1-6-2020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4C73494-F7CA-42F2-A4D2-D48BF7A0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052E469-807A-4084-9A48-56812FB1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573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B96EAE-442D-44A7-AA72-43C16F2D4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A001B44-593A-47CF-8806-31E85C029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1-6-2020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40664D1-A280-4E74-957B-5B9CD0904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F01A5EE-23E9-4E8C-AC38-E260E06C3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451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0F6F8C6-0847-46C7-AB91-329D8573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1-6-2020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1492DCE-4B7A-49E6-8327-F5B3FF9BF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D8375DF-FD44-4045-90C7-92EFF79DA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63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059FEF-2E46-4DA5-B14F-5E2A99C9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84345C-1341-495C-A836-7569C280E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4AD9340-F5F2-44DF-A878-DECC9EADE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A41342-28A5-4761-A8B9-8ADB3D0F5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9067193-538C-469C-B10E-1EB39E73A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5C8CC6-C931-46B5-B96C-A9D3EE36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78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8F9A8D-C61F-4B0E-A2A1-B946F3FC6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26B6225-C881-4263-B768-36D8C4308C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D768D38-4748-4FF1-B03B-036B9B9F4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8F3109A-367D-4CF0-BA4A-87A70BA53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D9BF-F0F0-4891-BE0C-251EA4A3BBEE}" type="datetimeFigureOut">
              <a:rPr lang="nl-NL" smtClean="0"/>
              <a:t>1-6-2020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B1500E-143B-419D-A5EB-2231B6D69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B906B00-5F70-42A2-BBB3-CBC18B3E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78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50EE07A-25A6-41F6-8131-520906CA3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912BEF-EF12-4B25-8AAB-536C64BB2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3F341A-D0CE-4357-962E-284CA96EE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8D9BF-F0F0-4891-BE0C-251EA4A3BBEE}" type="datetimeFigureOut">
              <a:rPr lang="nl-NL" smtClean="0"/>
              <a:t>1-6-2020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B133F-BAE8-48DD-8CDB-7F5FB3792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A8D1F5-6021-4F03-8551-B60F068056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ADCB3-49A2-4C4B-B885-6968AAD27A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76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CB7E07-2B60-4D05-B2BC-1B67D65710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Hoofdstuk 6.5&amp;6.6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2EDDE5-8D7C-4D43-9532-552A50F8A5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Helemaal</a:t>
            </a:r>
            <a:br>
              <a:rPr lang="nl-NL" dirty="0"/>
            </a:br>
            <a:r>
              <a:rPr lang="nl-NL" dirty="0"/>
              <a:t>- Terugblik</a:t>
            </a:r>
            <a:br>
              <a:rPr lang="nl-NL" dirty="0"/>
            </a:br>
            <a:r>
              <a:rPr lang="nl-NL" dirty="0"/>
              <a:t>- Wat ga je leren?</a:t>
            </a:r>
            <a:br>
              <a:rPr lang="nl-NL" dirty="0"/>
            </a:br>
            <a:r>
              <a:rPr lang="nl-NL" dirty="0"/>
              <a:t>- Uitleg (aantekeningen/samenvatting maken)</a:t>
            </a:r>
            <a:br>
              <a:rPr lang="nl-NL" dirty="0"/>
            </a:br>
            <a:r>
              <a:rPr lang="nl-NL" dirty="0"/>
              <a:t>- Eindopdracht maken</a:t>
            </a:r>
          </a:p>
        </p:txBody>
      </p:sp>
    </p:spTree>
    <p:extLst>
      <p:ext uri="{BB962C8B-B14F-4D97-AF65-F5344CB8AC3E}">
        <p14:creationId xmlns:p14="http://schemas.microsoft.com/office/powerpoint/2010/main" val="1221958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8D73A9-64F7-4C03-93CB-0D2B32EB1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nl-NL" dirty="0"/>
              <a:t>Eindopdracht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2F0090-DBFA-42B8-A0C5-EEC8551A0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29326"/>
            <a:ext cx="10515600" cy="4351338"/>
          </a:xfrm>
        </p:spPr>
        <p:txBody>
          <a:bodyPr/>
          <a:lstStyle/>
          <a:p>
            <a:r>
              <a:rPr lang="nl-NL" dirty="0"/>
              <a:t>Bla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7067F95-DFE1-4688-9AD6-810CDA5A5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079" y="1166453"/>
            <a:ext cx="10230085" cy="4117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063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8D73A9-64F7-4C03-93CB-0D2B32EB1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nl-NL" dirty="0"/>
              <a:t>Eindopdracht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2F0090-DBFA-42B8-A0C5-EEC8551A0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49771"/>
            <a:ext cx="10515600" cy="4351338"/>
          </a:xfrm>
        </p:spPr>
        <p:txBody>
          <a:bodyPr/>
          <a:lstStyle/>
          <a:p>
            <a:r>
              <a:rPr lang="nl-NL" dirty="0"/>
              <a:t>Bla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7067F95-DFE1-4688-9AD6-810CDA5A5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49771"/>
            <a:ext cx="7924068" cy="3189720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01D561BF-1004-4CE5-81AE-6A4E93132F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97929"/>
            <a:ext cx="8379271" cy="198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14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DDE495-8553-4DC2-AB3C-E4A6AE1CA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nl-NL" dirty="0"/>
              <a:t>Vorige keer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0844B4-87FC-461D-9C5F-ED3E60A30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511"/>
            <a:ext cx="10937488" cy="5489575"/>
          </a:xfrm>
        </p:spPr>
        <p:txBody>
          <a:bodyPr>
            <a:normAutofit fontScale="92500" lnSpcReduction="20000"/>
          </a:bodyPr>
          <a:lstStyle/>
          <a:p>
            <a:r>
              <a:rPr lang="nl-NL" b="1" dirty="0"/>
              <a:t>Prijselasticiteit van de vraag:</a:t>
            </a:r>
            <a:br>
              <a:rPr lang="nl-NL" dirty="0"/>
            </a:br>
            <a:r>
              <a:rPr lang="nl-NL" dirty="0"/>
              <a:t>In welke mate reageert de vraag op een prijsverandering (in procenten)</a:t>
            </a:r>
          </a:p>
          <a:p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Berekenen door: 		</a:t>
            </a:r>
            <a:b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nl-NL" b="1" dirty="0" err="1">
                <a:sym typeface="Wingdings" panose="05000000000000000000" pitchFamily="2" charset="2"/>
              </a:rPr>
              <a:t>Ev</a:t>
            </a:r>
            <a:r>
              <a:rPr lang="nl-NL" b="1" dirty="0">
                <a:sym typeface="Wingdings" panose="05000000000000000000" pitchFamily="2" charset="2"/>
              </a:rPr>
              <a:t> </a:t>
            </a:r>
            <a:r>
              <a:rPr lang="nl-NL" dirty="0">
                <a:sym typeface="Wingdings" panose="05000000000000000000" pitchFamily="2" charset="2"/>
              </a:rPr>
              <a:t>=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nl-NL" u="sng" dirty="0">
                <a:sym typeface="Wingdings" panose="05000000000000000000" pitchFamily="2" charset="2"/>
              </a:rPr>
              <a:t>% verandering gevraagde hoeveelheid</a:t>
            </a:r>
            <a:r>
              <a:rPr lang="nl-NL" dirty="0">
                <a:sym typeface="Wingdings" panose="05000000000000000000" pitchFamily="2" charset="2"/>
              </a:rPr>
              <a:t>	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nl-NL" u="sng" dirty="0">
                <a:solidFill>
                  <a:srgbClr val="FF0000"/>
                </a:solidFill>
                <a:sym typeface="Wingdings" panose="05000000000000000000" pitchFamily="2" charset="2"/>
              </a:rPr>
              <a:t>gevolg</a:t>
            </a:r>
            <a:b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nl-NL" dirty="0">
                <a:sym typeface="Wingdings" panose="05000000000000000000" pitchFamily="2" charset="2"/>
              </a:rPr>
              <a:t>% verandering prijs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					oorzaak</a:t>
            </a:r>
          </a:p>
          <a:p>
            <a:endParaRPr lang="nl-NL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nl-NL" sz="2400" dirty="0">
                <a:sym typeface="Wingdings" panose="05000000000000000000" pitchFamily="2" charset="2"/>
              </a:rPr>
              <a:t>Een winkelier verhoogt de prijs van €10 naar €12. De gevraagde hoeveelheid daalt hierdoor van 10.000 producten naar 6.500 producten. </a:t>
            </a:r>
            <a:br>
              <a:rPr lang="nl-NL" sz="2400" dirty="0">
                <a:sym typeface="Wingdings" panose="05000000000000000000" pitchFamily="2" charset="2"/>
              </a:rPr>
            </a:b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% verandering gevraagde hoeveelheid: 	</a:t>
            </a:r>
            <a:r>
              <a:rPr lang="nl-NL" sz="2400" u="sng" dirty="0">
                <a:sym typeface="Wingdings" panose="05000000000000000000" pitchFamily="2" charset="2"/>
              </a:rPr>
              <a:t>(6.500 – 10.000)  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 						        10.000 	     x 100% = </a:t>
            </a:r>
            <a:r>
              <a:rPr lang="nl-NL" sz="2400" b="1" dirty="0">
                <a:solidFill>
                  <a:srgbClr val="002060"/>
                </a:solidFill>
                <a:sym typeface="Wingdings" panose="05000000000000000000" pitchFamily="2" charset="2"/>
              </a:rPr>
              <a:t>-</a:t>
            </a:r>
            <a: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  <a:t>35%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% verandering prijs:				</a:t>
            </a:r>
            <a:r>
              <a:rPr lang="nl-NL" sz="2400" u="sng" dirty="0">
                <a:sym typeface="Wingdings" panose="05000000000000000000" pitchFamily="2" charset="2"/>
              </a:rPr>
              <a:t>(€12 – €10) 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 						        €10 	     x 100% = </a:t>
            </a:r>
            <a: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  <a:t>20%</a:t>
            </a:r>
            <a:b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</a:br>
            <a:b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</a:br>
            <a:r>
              <a:rPr lang="nl-NL" sz="2400" dirty="0" err="1">
                <a:solidFill>
                  <a:srgbClr val="002060"/>
                </a:solidFill>
                <a:sym typeface="Wingdings" panose="05000000000000000000" pitchFamily="2" charset="2"/>
              </a:rPr>
              <a:t>Ev</a:t>
            </a:r>
            <a: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  <a:t> =	</a:t>
            </a:r>
            <a:r>
              <a:rPr lang="nl-NL" sz="2400" b="1" u="sng" dirty="0">
                <a:solidFill>
                  <a:srgbClr val="002060"/>
                </a:solidFill>
                <a:sym typeface="Wingdings" panose="05000000000000000000" pitchFamily="2" charset="2"/>
              </a:rPr>
              <a:t>-</a:t>
            </a:r>
            <a:r>
              <a:rPr lang="nl-NL" sz="2400" u="sng" dirty="0">
                <a:solidFill>
                  <a:srgbClr val="002060"/>
                </a:solidFill>
                <a:sym typeface="Wingdings" panose="05000000000000000000" pitchFamily="2" charset="2"/>
              </a:rPr>
              <a:t> 35%</a:t>
            </a:r>
            <a:b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</a:br>
            <a: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  <a:t>	20%</a:t>
            </a:r>
            <a:b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</a:br>
            <a:r>
              <a:rPr lang="nl-NL" sz="2400" dirty="0" err="1">
                <a:solidFill>
                  <a:srgbClr val="002060"/>
                </a:solidFill>
                <a:sym typeface="Wingdings" panose="05000000000000000000" pitchFamily="2" charset="2"/>
              </a:rPr>
              <a:t>Ev</a:t>
            </a:r>
            <a: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  <a:t> =	 </a:t>
            </a:r>
            <a:r>
              <a:rPr lang="nl-NL" sz="2400" b="1" dirty="0">
                <a:solidFill>
                  <a:srgbClr val="002060"/>
                </a:solidFill>
                <a:sym typeface="Wingdings" panose="05000000000000000000" pitchFamily="2" charset="2"/>
              </a:rPr>
              <a:t>-</a:t>
            </a:r>
            <a: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  <a:t>1,75</a:t>
            </a:r>
            <a:b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</a:br>
            <a:b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</a:br>
            <a: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  <a:t>Negatief getal! </a:t>
            </a:r>
            <a:endParaRPr lang="nl-N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633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DDE495-8553-4DC2-AB3C-E4A6AE1CA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nl-NL" dirty="0"/>
              <a:t>Vorige keer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0844B4-87FC-461D-9C5F-ED3E60A30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511"/>
            <a:ext cx="11353800" cy="5489575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nl-NL" sz="2400" b="1" dirty="0">
                <a:solidFill>
                  <a:srgbClr val="002060"/>
                </a:solidFill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Er zijn verschillende uitkomsten:	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1	</a:t>
            </a:r>
            <a:r>
              <a:rPr lang="nl-NL" sz="2400" dirty="0" err="1">
                <a:sym typeface="Wingdings" panose="05000000000000000000" pitchFamily="2" charset="2"/>
              </a:rPr>
              <a:t>Ev</a:t>
            </a:r>
            <a:r>
              <a:rPr lang="nl-NL" sz="2400" dirty="0">
                <a:sym typeface="Wingdings" panose="05000000000000000000" pitchFamily="2" charset="2"/>
              </a:rPr>
              <a:t> = o		De vraag reageert totaal niet op een prijsverandering (medicijnen).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 			</a:t>
            </a:r>
            <a:r>
              <a:rPr lang="nl-NL" sz="2400" b="1" dirty="0">
                <a:sym typeface="Wingdings" panose="05000000000000000000" pitchFamily="2" charset="2"/>
              </a:rPr>
              <a:t>“volkomen inelastische vraag”			</a:t>
            </a:r>
            <a: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  <a:t>0</a:t>
            </a:r>
            <a:br>
              <a:rPr lang="nl-NL" sz="2400" b="1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2	</a:t>
            </a:r>
            <a:r>
              <a:rPr lang="nl-NL" sz="2400" dirty="0" err="1">
                <a:sym typeface="Wingdings" panose="05000000000000000000" pitchFamily="2" charset="2"/>
              </a:rPr>
              <a:t>Ev</a:t>
            </a:r>
            <a:r>
              <a:rPr lang="nl-NL" sz="2400" dirty="0">
                <a:sym typeface="Wingdings" panose="05000000000000000000" pitchFamily="2" charset="2"/>
              </a:rPr>
              <a:t> = 0 – -1	De % verandering van de vraag is kleiner dan de % verandering van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 			de prijs (brood). </a:t>
            </a:r>
            <a:r>
              <a:rPr lang="nl-NL" sz="2400" b="1" dirty="0">
                <a:sym typeface="Wingdings" panose="05000000000000000000" pitchFamily="2" charset="2"/>
              </a:rPr>
              <a:t>“relatief inelastische vraag”	</a:t>
            </a:r>
            <a: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  <a:t>-0.5, -0.3, -0,9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3	</a:t>
            </a:r>
            <a:r>
              <a:rPr lang="nl-NL" sz="2400" dirty="0" err="1">
                <a:sym typeface="Wingdings" panose="05000000000000000000" pitchFamily="2" charset="2"/>
              </a:rPr>
              <a:t>Ev</a:t>
            </a:r>
            <a:r>
              <a:rPr lang="nl-NL" sz="2400" dirty="0">
                <a:sym typeface="Wingdings" panose="05000000000000000000" pitchFamily="2" charset="2"/>
              </a:rPr>
              <a:t> = &lt; -1	De % verandering van de vraag is groter dan de % verandering van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 			de prijs (smartwatch). </a:t>
            </a:r>
            <a:r>
              <a:rPr lang="nl-NL" sz="2400" b="1" dirty="0">
                <a:sym typeface="Wingdings" panose="05000000000000000000" pitchFamily="2" charset="2"/>
              </a:rPr>
              <a:t>“relatief elastische vraag”	</a:t>
            </a:r>
            <a: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  <a:t>-1.1, -3, -10</a:t>
            </a:r>
            <a:b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4	</a:t>
            </a:r>
            <a:r>
              <a:rPr lang="nl-NL" sz="2400" dirty="0" err="1">
                <a:sym typeface="Wingdings" panose="05000000000000000000" pitchFamily="2" charset="2"/>
              </a:rPr>
              <a:t>Ev</a:t>
            </a:r>
            <a:r>
              <a:rPr lang="nl-NL" sz="2400" dirty="0">
                <a:sym typeface="Wingdings" panose="05000000000000000000" pitchFamily="2" charset="2"/>
              </a:rPr>
              <a:t> = -1		De % verandering van de vraag is gelijk aan de % verandering van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 			de prijs. “</a:t>
            </a:r>
            <a:r>
              <a:rPr lang="nl-NL" sz="2400" b="1" dirty="0">
                <a:sym typeface="Wingdings" panose="05000000000000000000" pitchFamily="2" charset="2"/>
              </a:rPr>
              <a:t>niet elastisch en niet inelastisch”		</a:t>
            </a:r>
            <a: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  <a:t>-1</a:t>
            </a:r>
          </a:p>
          <a:p>
            <a:pPr marL="0" indent="0">
              <a:buNone/>
            </a:pPr>
            <a:endParaRPr lang="nl-NL" sz="2400" dirty="0">
              <a:solidFill>
                <a:srgbClr val="00206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2400" dirty="0">
                <a:sym typeface="Wingdings" panose="05000000000000000000" pitchFamily="2" charset="2"/>
              </a:rPr>
              <a:t>Prijselasticiteit is afhankelijk van: 	- of er wel/geen </a:t>
            </a:r>
            <a:r>
              <a:rPr lang="nl-NL" sz="2400" b="1" dirty="0">
                <a:sym typeface="Wingdings" panose="05000000000000000000" pitchFamily="2" charset="2"/>
              </a:rPr>
              <a:t>substitutiegoederen</a:t>
            </a:r>
            <a:r>
              <a:rPr lang="nl-NL" sz="2400" dirty="0">
                <a:sym typeface="Wingdings" panose="05000000000000000000" pitchFamily="2" charset="2"/>
              </a:rPr>
              <a:t> zijn (cola)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 					- </a:t>
            </a:r>
            <a:r>
              <a:rPr lang="nl-NL" sz="2400" b="1" dirty="0">
                <a:sym typeface="Wingdings" panose="05000000000000000000" pitchFamily="2" charset="2"/>
              </a:rPr>
              <a:t>termijn</a:t>
            </a:r>
            <a:r>
              <a:rPr lang="nl-NL" sz="2400" dirty="0">
                <a:sym typeface="Wingdings" panose="05000000000000000000" pitchFamily="2" charset="2"/>
              </a:rPr>
              <a:t> die je bekijkt (trein voor studenten)</a:t>
            </a:r>
            <a:br>
              <a:rPr lang="nl-NL" sz="2400" dirty="0">
                <a:sym typeface="Wingdings" panose="05000000000000000000" pitchFamily="2" charset="2"/>
              </a:rPr>
            </a:br>
            <a:r>
              <a:rPr lang="nl-NL" sz="2400" dirty="0">
                <a:sym typeface="Wingdings" panose="05000000000000000000" pitchFamily="2" charset="2"/>
              </a:rPr>
              <a:t> 					- het </a:t>
            </a:r>
            <a:r>
              <a:rPr lang="nl-NL" sz="2400" b="1" dirty="0">
                <a:sym typeface="Wingdings" panose="05000000000000000000" pitchFamily="2" charset="2"/>
              </a:rPr>
              <a:t>soort goed </a:t>
            </a:r>
            <a:r>
              <a:rPr lang="nl-NL" sz="2400" dirty="0">
                <a:sym typeface="Wingdings" panose="05000000000000000000" pitchFamily="2" charset="2"/>
              </a:rPr>
              <a:t>(brood)</a:t>
            </a:r>
            <a:br>
              <a:rPr lang="nl-NL" sz="2400" dirty="0">
                <a:solidFill>
                  <a:srgbClr val="002060"/>
                </a:solidFill>
                <a:sym typeface="Wingdings" panose="05000000000000000000" pitchFamily="2" charset="2"/>
              </a:rPr>
            </a:br>
            <a:endParaRPr lang="nl-NL" dirty="0">
              <a:solidFill>
                <a:srgbClr val="002060"/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840C1EB-55CB-4DC6-9A78-4960978696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5540" y="231914"/>
            <a:ext cx="4730101" cy="1475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702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D6E16-42B7-47FB-B364-5ADCD9B7E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kun je aan het eind van dit filmpje?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CEEED0-4B2F-426D-B3D3-9F2719C2C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5261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 Kruislingse prijselasticiteit berekenen en de uitkomst verklaren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 Link leggen tussen prijselasticiteit en complementaire/substitutie</a:t>
            </a:r>
            <a:br>
              <a:rPr lang="nl-NL" dirty="0"/>
            </a:br>
            <a:r>
              <a:rPr lang="nl-NL" dirty="0"/>
              <a:t>  goederen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dirty="0"/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 Verband tussen inkomen en vraag naar goederen verklaren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 Inkomenselasticiteit berekenen en verklaren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 Uitleggen wat normale goederen (primair en luxe) en inferieure</a:t>
            </a:r>
            <a:br>
              <a:rPr lang="nl-NL" dirty="0"/>
            </a:br>
            <a:r>
              <a:rPr lang="nl-NL" dirty="0"/>
              <a:t>  goederen zijn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dirty="0"/>
              <a:t> Verband tussen inkomenselasticiteit en het soort goed leggen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3708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DDE495-8553-4DC2-AB3C-E4A6AE1CA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nl-NL" dirty="0"/>
              <a:t>6.5 Kruislingse prijselasticiteit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0844B4-87FC-461D-9C5F-ED3E60A30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511"/>
            <a:ext cx="11076709" cy="5489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Substitutiegoederen</a:t>
            </a:r>
            <a:r>
              <a:rPr lang="nl-NL" dirty="0"/>
              <a:t> zijn goederen die elkaar kunnen vervangen</a:t>
            </a:r>
            <a:br>
              <a:rPr lang="nl-NL" dirty="0"/>
            </a:br>
            <a:r>
              <a:rPr lang="nl-NL" dirty="0"/>
              <a:t> 	</a:t>
            </a:r>
            <a:r>
              <a:rPr lang="nl-NL" dirty="0">
                <a:sym typeface="Wingdings" panose="05000000000000000000" pitchFamily="2" charset="2"/>
              </a:rPr>
              <a:t> prijs van bruin brood stijgt, vraag naar wit brood neemt toe ()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b="1" dirty="0">
                <a:sym typeface="Wingdings" panose="05000000000000000000" pitchFamily="2" charset="2"/>
              </a:rPr>
              <a:t>Complementaire goederen </a:t>
            </a:r>
            <a:r>
              <a:rPr lang="nl-NL" dirty="0">
                <a:sym typeface="Wingdings" panose="05000000000000000000" pitchFamily="2" charset="2"/>
              </a:rPr>
              <a:t>zijn goederen die elkaar aanvullen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	 prijs van koffie daalt, dan stijgt de vraag naar koffiemelk</a:t>
            </a:r>
          </a:p>
          <a:p>
            <a:pPr marL="0" indent="0">
              <a:buNone/>
            </a:pPr>
            <a:br>
              <a:rPr lang="nl-NL" dirty="0">
                <a:sym typeface="Wingdings" panose="05000000000000000000" pitchFamily="2" charset="2"/>
              </a:rPr>
            </a:br>
            <a:r>
              <a:rPr lang="nl-NL" b="1" dirty="0">
                <a:sym typeface="Wingdings" panose="05000000000000000000" pitchFamily="2" charset="2"/>
              </a:rPr>
              <a:t>Kruislingse prijselasticiteit (Ek) </a:t>
            </a:r>
            <a:r>
              <a:rPr lang="nl-NL" dirty="0">
                <a:sym typeface="Wingdings" panose="05000000000000000000" pitchFamily="2" charset="2"/>
              </a:rPr>
              <a:t>meet de gevoeligheid van prijsveranderingen op de vraag naar complementaire of substitutiegoederen</a:t>
            </a:r>
            <a:br>
              <a:rPr lang="nl-NL" dirty="0">
                <a:sym typeface="Wingdings" panose="05000000000000000000" pitchFamily="2" charset="2"/>
              </a:rPr>
            </a:b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 	hoe sterk reageert de vraag van het ene goed op een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	prijsverandering van het andere goed?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AB2D50B-D394-42AB-A20D-14E3D2A5A6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8835" y="18255"/>
            <a:ext cx="1043165" cy="144019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7FA946F5-064D-4916-B297-8263BFFB2B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2644" y="2251565"/>
            <a:ext cx="1542312" cy="14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948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DDE495-8553-4DC2-AB3C-E4A6AE1CA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nl-NL" dirty="0"/>
              <a:t>6.5 Kruislingse prijselasticiteit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0844B4-87FC-461D-9C5F-ED3E60A30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510"/>
            <a:ext cx="11353800" cy="59570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b="1" dirty="0">
                <a:sym typeface="Wingdings" panose="05000000000000000000" pitchFamily="2" charset="2"/>
              </a:rPr>
              <a:t>Kruislingse prijselasticiteit (Ek) </a:t>
            </a:r>
            <a:r>
              <a:rPr lang="nl-NL" dirty="0">
                <a:sym typeface="Wingdings" panose="05000000000000000000" pitchFamily="2" charset="2"/>
              </a:rPr>
              <a:t>meet de gevoeligheid van prijsveranderingen op de vraag naar complementaire of substitutiegoederen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	 	hoe sterk reageert de vraag van het ene goed op een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		prijsverandering van het andere goed?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Ek = </a:t>
            </a:r>
            <a:r>
              <a:rPr lang="nl-NL" u="sng" dirty="0">
                <a:sym typeface="Wingdings" panose="05000000000000000000" pitchFamily="2" charset="2"/>
              </a:rPr>
              <a:t>Procentuele verandering van gevraagde hoeveelheid product </a:t>
            </a:r>
            <a:r>
              <a:rPr lang="nl-NL" dirty="0">
                <a:sym typeface="Wingdings" panose="05000000000000000000" pitchFamily="2" charset="2"/>
              </a:rPr>
              <a:t>     </a:t>
            </a:r>
            <a:r>
              <a:rPr lang="nl-NL" u="sng" dirty="0">
                <a:solidFill>
                  <a:srgbClr val="FF0000"/>
                </a:solidFill>
                <a:sym typeface="Wingdings" panose="05000000000000000000" pitchFamily="2" charset="2"/>
              </a:rPr>
              <a:t>gevolg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       Procentuele verandering van de prijs van het </a:t>
            </a:r>
            <a:r>
              <a:rPr lang="nl-NL" u="sng" dirty="0">
                <a:sym typeface="Wingdings" panose="05000000000000000000" pitchFamily="2" charset="2"/>
              </a:rPr>
              <a:t>andere</a:t>
            </a:r>
            <a:r>
              <a:rPr lang="nl-NL" dirty="0">
                <a:sym typeface="Wingdings" panose="05000000000000000000" pitchFamily="2" charset="2"/>
              </a:rPr>
              <a:t> product       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oorzaak</a:t>
            </a:r>
          </a:p>
          <a:p>
            <a:pPr marL="0" indent="0">
              <a:buNone/>
            </a:pP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De vraag naar product A reageert als volgt op de prijs van product B.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	</a:t>
            </a:r>
            <a:r>
              <a:rPr lang="nl-NL" dirty="0" err="1">
                <a:sym typeface="Wingdings" panose="05000000000000000000" pitchFamily="2" charset="2"/>
              </a:rPr>
              <a:t>Qva</a:t>
            </a:r>
            <a:r>
              <a:rPr lang="nl-NL" dirty="0">
                <a:sym typeface="Wingdings" panose="05000000000000000000" pitchFamily="2" charset="2"/>
              </a:rPr>
              <a:t> = 200Pb + 5000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	</a:t>
            </a:r>
            <a:r>
              <a:rPr lang="nl-NL" dirty="0" err="1">
                <a:sym typeface="Wingdings" panose="05000000000000000000" pitchFamily="2" charset="2"/>
              </a:rPr>
              <a:t>Qva</a:t>
            </a:r>
            <a:r>
              <a:rPr lang="nl-NL" dirty="0">
                <a:sym typeface="Wingdings" panose="05000000000000000000" pitchFamily="2" charset="2"/>
              </a:rPr>
              <a:t> = vraag naar product A	Pb = product B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Bereken kruislingse prijselasticiteit van de vraag naar product A als de prijs van product B stijgt van €20 naar €25</a:t>
            </a:r>
          </a:p>
          <a:p>
            <a:pPr marL="0" indent="0">
              <a:buNone/>
            </a:pPr>
            <a:br>
              <a:rPr lang="nl-NL" dirty="0">
                <a:sym typeface="Wingdings" panose="05000000000000000000" pitchFamily="2" charset="2"/>
              </a:rPr>
            </a:br>
            <a:r>
              <a:rPr lang="nl-NL" dirty="0" err="1">
                <a:sym typeface="Wingdings" panose="05000000000000000000" pitchFamily="2" charset="2"/>
              </a:rPr>
              <a:t>Qva</a:t>
            </a:r>
            <a:r>
              <a:rPr lang="nl-NL" dirty="0">
                <a:sym typeface="Wingdings" panose="05000000000000000000" pitchFamily="2" charset="2"/>
              </a:rPr>
              <a:t> (1) = 200 x €20 + 5000 = 9.000	   </a:t>
            </a:r>
            <a:r>
              <a:rPr lang="nl-NL" u="sng" dirty="0">
                <a:sym typeface="Wingdings" panose="05000000000000000000" pitchFamily="2" charset="2"/>
              </a:rPr>
              <a:t>(10.000-9.000)   </a:t>
            </a:r>
            <a:r>
              <a:rPr lang="nl-NL" dirty="0">
                <a:sym typeface="Wingdings" panose="05000000000000000000" pitchFamily="2" charset="2"/>
              </a:rPr>
              <a:t>x 100% = </a:t>
            </a:r>
            <a:r>
              <a:rPr lang="nl-NL" dirty="0">
                <a:solidFill>
                  <a:srgbClr val="7030A0"/>
                </a:solidFill>
                <a:sym typeface="Wingdings" panose="05000000000000000000" pitchFamily="2" charset="2"/>
              </a:rPr>
              <a:t>11,1%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 err="1">
                <a:sym typeface="Wingdings" panose="05000000000000000000" pitchFamily="2" charset="2"/>
              </a:rPr>
              <a:t>Qva</a:t>
            </a:r>
            <a:r>
              <a:rPr lang="nl-NL" dirty="0">
                <a:sym typeface="Wingdings" panose="05000000000000000000" pitchFamily="2" charset="2"/>
              </a:rPr>
              <a:t> (2) = 200 x €25 + 5000 = 10.000		9.000</a:t>
            </a:r>
            <a:br>
              <a:rPr lang="nl-NL" dirty="0">
                <a:sym typeface="Wingdings" panose="05000000000000000000" pitchFamily="2" charset="2"/>
              </a:rPr>
            </a:b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procentuele		 </a:t>
            </a:r>
            <a:r>
              <a:rPr lang="nl-NL" u="sng" dirty="0">
                <a:sym typeface="Wingdings" panose="05000000000000000000" pitchFamily="2" charset="2"/>
              </a:rPr>
              <a:t>(25-20)</a:t>
            </a:r>
            <a:r>
              <a:rPr lang="nl-NL" dirty="0">
                <a:sym typeface="Wingdings" panose="05000000000000000000" pitchFamily="2" charset="2"/>
              </a:rPr>
              <a:t>			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prijsverandering:	     20     x 100% = </a:t>
            </a:r>
            <a:r>
              <a:rPr lang="nl-NL" dirty="0">
                <a:solidFill>
                  <a:schemeClr val="accent2"/>
                </a:solidFill>
                <a:sym typeface="Wingdings" panose="05000000000000000000" pitchFamily="2" charset="2"/>
              </a:rPr>
              <a:t>25%</a:t>
            </a:r>
            <a:br>
              <a:rPr lang="nl-NL" dirty="0">
                <a:sym typeface="Wingdings" panose="05000000000000000000" pitchFamily="2" charset="2"/>
              </a:rPr>
            </a:b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Ek = 	</a:t>
            </a:r>
            <a:r>
              <a:rPr lang="nl-NL" u="sng" dirty="0">
                <a:solidFill>
                  <a:srgbClr val="7030A0"/>
                </a:solidFill>
                <a:sym typeface="Wingdings" panose="05000000000000000000" pitchFamily="2" charset="2"/>
              </a:rPr>
              <a:t>11,1%</a:t>
            </a:r>
            <a:r>
              <a:rPr lang="nl-NL" dirty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nl-NL" dirty="0">
                <a:sym typeface="Wingdings" panose="05000000000000000000" pitchFamily="2" charset="2"/>
              </a:rPr>
              <a:t>	= 0,44 		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	</a:t>
            </a:r>
            <a:r>
              <a:rPr lang="nl-NL" dirty="0">
                <a:solidFill>
                  <a:schemeClr val="accent2"/>
                </a:solidFill>
                <a:sym typeface="Wingdings" panose="05000000000000000000" pitchFamily="2" charset="2"/>
              </a:rPr>
              <a:t>25%</a:t>
            </a:r>
          </a:p>
        </p:txBody>
      </p:sp>
    </p:spTree>
    <p:extLst>
      <p:ext uri="{BB962C8B-B14F-4D97-AF65-F5344CB8AC3E}">
        <p14:creationId xmlns:p14="http://schemas.microsoft.com/office/powerpoint/2010/main" val="1479478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DDE495-8553-4DC2-AB3C-E4A6AE1CA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nl-NL" dirty="0"/>
              <a:t>6.5 Kruislingse prijselasticiteit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0844B4-87FC-461D-9C5F-ED3E60A30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510"/>
            <a:ext cx="11353800" cy="5957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>
                <a:sym typeface="Wingdings" panose="05000000000000000000" pitchFamily="2" charset="2"/>
              </a:rPr>
              <a:t>Kruislingse prijselasticiteit (Ek) </a:t>
            </a:r>
            <a:r>
              <a:rPr lang="nl-NL" dirty="0">
                <a:sym typeface="Wingdings" panose="05000000000000000000" pitchFamily="2" charset="2"/>
              </a:rPr>
              <a:t>meet de gevoeligheid van prijsveranderingen op de vraag naar complementaire of substitutiegoederen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	 	hoe sterk reageert de vraag van het ene goed op een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		prijsverandering van het andere goed?</a:t>
            </a:r>
            <a:br>
              <a:rPr lang="nl-NL" dirty="0">
                <a:sym typeface="Wingdings" panose="05000000000000000000" pitchFamily="2" charset="2"/>
              </a:rPr>
            </a:b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Ek = positief		 complementair goed (benzine/auto)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Ek = negatief 	 substitutiegoed (vla/yoghurt)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Ek = 0 		 geen verband tussen de vraag naar het ene product en 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			     de prijs van het andere product (kaas/auto)</a:t>
            </a:r>
            <a:endParaRPr lang="nl-NL" dirty="0">
              <a:solidFill>
                <a:schemeClr val="accent2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56657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DDE495-8553-4DC2-AB3C-E4A6AE1CA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nl-NL" dirty="0"/>
              <a:t>6.6 Inkomenselasticiteit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0844B4-87FC-461D-9C5F-ED3E60A30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510"/>
            <a:ext cx="11353800" cy="5957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>
                <a:sym typeface="Wingdings" panose="05000000000000000000" pitchFamily="2" charset="2"/>
              </a:rPr>
              <a:t>Normale goederen: </a:t>
            </a:r>
            <a:r>
              <a:rPr lang="nl-NL" dirty="0">
                <a:sym typeface="Wingdings" panose="05000000000000000000" pitchFamily="2" charset="2"/>
              </a:rPr>
              <a:t>Wanneer het inkomen stijgt, stijgt ook de vraag naar deze goederen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	- primaire goederen (eerste levensbehoeften)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	- luxe goederen (niet per se nodig, wel prettig)</a:t>
            </a:r>
          </a:p>
          <a:p>
            <a:pPr marL="0" indent="0">
              <a:buNone/>
            </a:pPr>
            <a:br>
              <a:rPr lang="nl-NL" dirty="0">
                <a:solidFill>
                  <a:schemeClr val="accent2"/>
                </a:solidFill>
                <a:sym typeface="Wingdings" panose="05000000000000000000" pitchFamily="2" charset="2"/>
              </a:rPr>
            </a:br>
            <a:r>
              <a:rPr lang="nl-NL" b="1" dirty="0">
                <a:sym typeface="Wingdings" panose="05000000000000000000" pitchFamily="2" charset="2"/>
              </a:rPr>
              <a:t>Inferieure goederen:</a:t>
            </a:r>
            <a:r>
              <a:rPr lang="nl-NL" dirty="0">
                <a:sym typeface="Wingdings" panose="05000000000000000000" pitchFamily="2" charset="2"/>
              </a:rPr>
              <a:t> Wanneer het inkomen stijgt, daalt de vraag naar deze goederen</a:t>
            </a:r>
            <a:br>
              <a:rPr lang="nl-NL" dirty="0">
                <a:sym typeface="Wingdings" panose="05000000000000000000" pitchFamily="2" charset="2"/>
              </a:rPr>
            </a:b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 lastig indelen, voorbeeld: verschil Nederland/Malawi</a:t>
            </a:r>
            <a:br>
              <a:rPr lang="nl-NL" dirty="0">
                <a:sym typeface="Wingdings" panose="05000000000000000000" pitchFamily="2" charset="2"/>
              </a:rPr>
            </a:b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Hiervoor gebruiken we inkomenselasticiteit (</a:t>
            </a:r>
            <a:r>
              <a:rPr lang="nl-NL" dirty="0" err="1">
                <a:sym typeface="Wingdings" panose="05000000000000000000" pitchFamily="2" charset="2"/>
              </a:rPr>
              <a:t>Ey</a:t>
            </a:r>
            <a:r>
              <a:rPr lang="nl-NL" dirty="0">
                <a:sym typeface="Wingdings" panose="05000000000000000000" pitchFamily="2" charset="2"/>
              </a:rPr>
              <a:t>)</a:t>
            </a:r>
            <a:br>
              <a:rPr lang="nl-NL" dirty="0">
                <a:sym typeface="Wingdings" panose="05000000000000000000" pitchFamily="2" charset="2"/>
              </a:rPr>
            </a:br>
            <a:br>
              <a:rPr lang="nl-NL" dirty="0">
                <a:sym typeface="Wingdings" panose="05000000000000000000" pitchFamily="2" charset="2"/>
              </a:rPr>
            </a:br>
            <a:r>
              <a:rPr lang="nl-NL" dirty="0" err="1">
                <a:sym typeface="Wingdings" panose="05000000000000000000" pitchFamily="2" charset="2"/>
              </a:rPr>
              <a:t>Ey</a:t>
            </a:r>
            <a:r>
              <a:rPr lang="nl-NL" dirty="0">
                <a:sym typeface="Wingdings" panose="05000000000000000000" pitchFamily="2" charset="2"/>
              </a:rPr>
              <a:t> = 	</a:t>
            </a:r>
            <a:r>
              <a:rPr lang="nl-NL" u="sng" dirty="0">
                <a:sym typeface="Wingdings" panose="05000000000000000000" pitchFamily="2" charset="2"/>
              </a:rPr>
              <a:t>procentuele verandering van de gevraagde hoeveelheid</a:t>
            </a:r>
            <a:r>
              <a:rPr lang="nl-NL" dirty="0">
                <a:sym typeface="Wingdings" panose="05000000000000000000" pitchFamily="2" charset="2"/>
              </a:rPr>
              <a:t>	      </a:t>
            </a:r>
            <a:r>
              <a:rPr lang="nl-NL" u="sng" dirty="0">
                <a:solidFill>
                  <a:srgbClr val="FF0000"/>
                </a:solidFill>
                <a:sym typeface="Wingdings" panose="05000000000000000000" pitchFamily="2" charset="2"/>
              </a:rPr>
              <a:t>gevolg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	procentuele verandering van het inkomen	           		      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oorzaak</a:t>
            </a:r>
          </a:p>
        </p:txBody>
      </p:sp>
    </p:spTree>
    <p:extLst>
      <p:ext uri="{BB962C8B-B14F-4D97-AF65-F5344CB8AC3E}">
        <p14:creationId xmlns:p14="http://schemas.microsoft.com/office/powerpoint/2010/main" val="4073326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DDE495-8553-4DC2-AB3C-E4A6AE1CA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nl-NL" dirty="0"/>
              <a:t>6.6 Inkomenselasticiteit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0844B4-87FC-461D-9C5F-ED3E60A30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510"/>
            <a:ext cx="11353800" cy="5957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Inkomenselasticiteit (</a:t>
            </a:r>
            <a:r>
              <a:rPr lang="nl-NL" dirty="0" err="1">
                <a:sym typeface="Wingdings" panose="05000000000000000000" pitchFamily="2" charset="2"/>
              </a:rPr>
              <a:t>Ey</a:t>
            </a:r>
            <a:r>
              <a:rPr lang="nl-NL" dirty="0">
                <a:sym typeface="Wingdings" panose="05000000000000000000" pitchFamily="2" charset="2"/>
              </a:rPr>
              <a:t>)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 err="1">
                <a:sym typeface="Wingdings" panose="05000000000000000000" pitchFamily="2" charset="2"/>
              </a:rPr>
              <a:t>Ey</a:t>
            </a:r>
            <a:r>
              <a:rPr lang="nl-NL" dirty="0">
                <a:sym typeface="Wingdings" panose="05000000000000000000" pitchFamily="2" charset="2"/>
              </a:rPr>
              <a:t> = 	</a:t>
            </a:r>
            <a:r>
              <a:rPr lang="nl-NL" u="sng" dirty="0">
                <a:sym typeface="Wingdings" panose="05000000000000000000" pitchFamily="2" charset="2"/>
              </a:rPr>
              <a:t>procentuele verandering van de gevraagde hoeveelheid</a:t>
            </a:r>
            <a:r>
              <a:rPr lang="nl-NL" dirty="0">
                <a:sym typeface="Wingdings" panose="05000000000000000000" pitchFamily="2" charset="2"/>
              </a:rPr>
              <a:t>	      </a:t>
            </a:r>
            <a:r>
              <a:rPr lang="nl-NL" u="sng" dirty="0">
                <a:solidFill>
                  <a:srgbClr val="FF0000"/>
                </a:solidFill>
                <a:sym typeface="Wingdings" panose="05000000000000000000" pitchFamily="2" charset="2"/>
              </a:rPr>
              <a:t>gevolg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	procentuele verandering van het inkomen	           		      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oorzaak</a:t>
            </a:r>
          </a:p>
          <a:p>
            <a:pPr marL="0" indent="0">
              <a:buNone/>
            </a:pPr>
            <a:b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Normale goederen: positief verband inkomen en vraag, waarbij: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	- primaire goederen inelastisch reageren (door verzadiging)(brood)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	- luxe goederen elastisch reageren (vanaf drempelinkomen)(ver reizen)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Inferieure goederen: negatief verband 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	tussen inkomen en vraag (gehakt)</a:t>
            </a:r>
            <a:br>
              <a:rPr lang="nl-NL" dirty="0">
                <a:sym typeface="Wingdings" panose="05000000000000000000" pitchFamily="2" charset="2"/>
              </a:rPr>
            </a:b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Indifferente goederen: reageren niet 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 	op inkomensverandering (zout)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ECFD7A1-C711-4C8D-B8C3-856844EA8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5819" y="4549214"/>
            <a:ext cx="5126182" cy="218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534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231E2CBA9FF94E9FE987310FF3BBEA" ma:contentTypeVersion="10" ma:contentTypeDescription="Een nieuw document maken." ma:contentTypeScope="" ma:versionID="c3469beb1be9fd1d68d230f7852d2866">
  <xsd:schema xmlns:xsd="http://www.w3.org/2001/XMLSchema" xmlns:xs="http://www.w3.org/2001/XMLSchema" xmlns:p="http://schemas.microsoft.com/office/2006/metadata/properties" xmlns:ns3="d324f9be-04b8-4bdb-9c5d-e6b1f45d4bc9" xmlns:ns4="f9fe8d39-1240-4461-8213-cdc2be853919" targetNamespace="http://schemas.microsoft.com/office/2006/metadata/properties" ma:root="true" ma:fieldsID="3991b9e68e1c7df0e447ff3143852f92" ns3:_="" ns4:_="">
    <xsd:import namespace="d324f9be-04b8-4bdb-9c5d-e6b1f45d4bc9"/>
    <xsd:import namespace="f9fe8d39-1240-4461-8213-cdc2be8539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24f9be-04b8-4bdb-9c5d-e6b1f45d4b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e8d39-1240-4461-8213-cdc2be85391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E840ED-734A-4F2D-B7A0-E3A98ADB217D}">
  <ds:schemaRefs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f9fe8d39-1240-4461-8213-cdc2be853919"/>
    <ds:schemaRef ds:uri="d324f9be-04b8-4bdb-9c5d-e6b1f45d4bc9"/>
  </ds:schemaRefs>
</ds:datastoreItem>
</file>

<file path=customXml/itemProps2.xml><?xml version="1.0" encoding="utf-8"?>
<ds:datastoreItem xmlns:ds="http://schemas.openxmlformats.org/officeDocument/2006/customXml" ds:itemID="{E0111902-8AFE-4EB2-BB31-5257487B4A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24f9be-04b8-4bdb-9c5d-e6b1f45d4bc9"/>
    <ds:schemaRef ds:uri="f9fe8d39-1240-4461-8213-cdc2be8539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5B00B9-110C-4185-981F-ED570A01F1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5390</TotalTime>
  <Words>1107</Words>
  <Application>Microsoft Office PowerPoint</Application>
  <PresentationFormat>Breedbeeld</PresentationFormat>
  <Paragraphs>44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Kantoorthema</vt:lpstr>
      <vt:lpstr>Hoofdstuk 6.5&amp;6.6</vt:lpstr>
      <vt:lpstr>Vorige keer</vt:lpstr>
      <vt:lpstr>Vorige keer</vt:lpstr>
      <vt:lpstr>Wat kun je aan het eind van dit filmpje?</vt:lpstr>
      <vt:lpstr>6.5 Kruislingse prijselasticiteit</vt:lpstr>
      <vt:lpstr>6.5 Kruislingse prijselasticiteit</vt:lpstr>
      <vt:lpstr>6.5 Kruislingse prijselasticiteit</vt:lpstr>
      <vt:lpstr>6.6 Inkomenselasticiteit</vt:lpstr>
      <vt:lpstr>6.6 Inkomenselasticiteit</vt:lpstr>
      <vt:lpstr>Eindopdracht</vt:lpstr>
      <vt:lpstr>Eindopdracht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2</dc:title>
  <dc:creator>Venema, H. | Marne College</dc:creator>
  <cp:lastModifiedBy>Venema, H. | Marne College</cp:lastModifiedBy>
  <cp:revision>62</cp:revision>
  <dcterms:created xsi:type="dcterms:W3CDTF">2020-04-09T08:02:15Z</dcterms:created>
  <dcterms:modified xsi:type="dcterms:W3CDTF">2020-06-02T09:32:05Z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0x01010069231E2CBA9FF94E9FE987310FF3BBEA</vt:lpwstr>
  </property>
</Properties>
</file>