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6" r:id="rId6"/>
    <p:sldId id="308" r:id="rId7"/>
    <p:sldId id="267" r:id="rId8"/>
    <p:sldId id="309" r:id="rId9"/>
    <p:sldId id="310" r:id="rId10"/>
    <p:sldId id="311" r:id="rId11"/>
    <p:sldId id="312" r:id="rId12"/>
    <p:sldId id="313" r:id="rId13"/>
    <p:sldId id="314" r:id="rId14"/>
    <p:sldId id="315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1-6-2020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6.5&amp;6.6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Helemaal</a:t>
            </a:r>
            <a:br>
              <a:rPr lang="nl-NL" dirty="0"/>
            </a:br>
            <a:r>
              <a:rPr lang="nl-NL" dirty="0"/>
              <a:t>- Terugblik</a:t>
            </a:r>
            <a:br>
              <a:rPr lang="nl-NL" dirty="0"/>
            </a:br>
            <a:r>
              <a:rPr lang="nl-NL" dirty="0"/>
              <a:t>- Wat ga je leren?</a:t>
            </a:r>
            <a:br>
              <a:rPr lang="nl-NL" dirty="0"/>
            </a:br>
            <a:r>
              <a:rPr lang="nl-NL" dirty="0"/>
              <a:t>- Uitleg (aantekeningen/samenvatting maken)</a:t>
            </a:r>
            <a:br>
              <a:rPr lang="nl-NL" dirty="0"/>
            </a:br>
            <a:r>
              <a:rPr lang="nl-NL" dirty="0"/>
              <a:t>- Eindopdracht maken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D73A9-64F7-4C03-93CB-0D2B32EB1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2F0090-DBFA-42B8-A0C5-EEC8551A0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9326"/>
            <a:ext cx="10515600" cy="4351338"/>
          </a:xfrm>
        </p:spPr>
        <p:txBody>
          <a:bodyPr/>
          <a:lstStyle/>
          <a:p>
            <a:r>
              <a:rPr lang="nl-NL" dirty="0"/>
              <a:t>Bla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067F95-DFE1-4688-9AD6-810CDA5A5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79" y="1166453"/>
            <a:ext cx="10230085" cy="411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63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8D73A9-64F7-4C03-93CB-0D2B32EB1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2F0090-DBFA-42B8-A0C5-EEC8551A0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9771"/>
            <a:ext cx="10515600" cy="4351338"/>
          </a:xfrm>
        </p:spPr>
        <p:txBody>
          <a:bodyPr/>
          <a:lstStyle/>
          <a:p>
            <a:r>
              <a:rPr lang="nl-NL" dirty="0"/>
              <a:t>Bla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067F95-DFE1-4688-9AD6-810CDA5A5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9771"/>
            <a:ext cx="7924068" cy="318972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1D561BF-1004-4CE5-81AE-6A4E93132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97929"/>
            <a:ext cx="8379271" cy="198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4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1"/>
            <a:ext cx="10937488" cy="5489575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/>
              <a:t>Prijselasticiteit van de vraag:</a:t>
            </a:r>
            <a:br>
              <a:rPr lang="nl-NL" dirty="0"/>
            </a:br>
            <a:r>
              <a:rPr lang="nl-NL" dirty="0"/>
              <a:t>In welke mate reageert de vraag op een prijsverandering (in procenten)</a:t>
            </a:r>
          </a:p>
          <a:p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Berekenen door: 		</a:t>
            </a:r>
            <a:b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nl-NL" b="1" dirty="0" err="1">
                <a:sym typeface="Wingdings" panose="05000000000000000000" pitchFamily="2" charset="2"/>
              </a:rPr>
              <a:t>Ev</a:t>
            </a:r>
            <a:r>
              <a:rPr lang="nl-NL" b="1" dirty="0">
                <a:sym typeface="Wingdings" panose="05000000000000000000" pitchFamily="2" charset="2"/>
              </a:rPr>
              <a:t> </a:t>
            </a:r>
            <a:r>
              <a:rPr lang="nl-NL" dirty="0">
                <a:sym typeface="Wingdings" panose="05000000000000000000" pitchFamily="2" charset="2"/>
              </a:rPr>
              <a:t>=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nl-NL" u="sng" dirty="0">
                <a:sym typeface="Wingdings" panose="05000000000000000000" pitchFamily="2" charset="2"/>
              </a:rPr>
              <a:t>% verandering gevraagde hoeveelheid</a:t>
            </a:r>
            <a:r>
              <a:rPr lang="nl-NL" dirty="0">
                <a:sym typeface="Wingdings" panose="05000000000000000000" pitchFamily="2" charset="2"/>
              </a:rPr>
              <a:t>	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nl-NL" u="sng" dirty="0">
                <a:solidFill>
                  <a:srgbClr val="FF0000"/>
                </a:solidFill>
                <a:sym typeface="Wingdings" panose="05000000000000000000" pitchFamily="2" charset="2"/>
              </a:rPr>
              <a:t>gevolg</a:t>
            </a:r>
            <a:b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nl-NL" dirty="0">
                <a:sym typeface="Wingdings" panose="05000000000000000000" pitchFamily="2" charset="2"/>
              </a:rPr>
              <a:t>% verandering prijs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					oorzaak</a:t>
            </a:r>
          </a:p>
          <a:p>
            <a:endParaRPr lang="nl-NL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Een winkelier verhoogt de prijs van €10 naar €12. De gevraagde hoeveelheid daalt hierdoor van 10.000 producten naar 6.500 producten. 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% verandering gevraagde hoeveelheid: 	</a:t>
            </a:r>
            <a:r>
              <a:rPr lang="nl-NL" sz="2400" u="sng" dirty="0">
                <a:sym typeface="Wingdings" panose="05000000000000000000" pitchFamily="2" charset="2"/>
              </a:rPr>
              <a:t>(6.500 – 10.000) 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			        10.000 	     x 100% = </a:t>
            </a:r>
            <a:r>
              <a:rPr lang="nl-NL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-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35%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% verandering prijs:				</a:t>
            </a:r>
            <a:r>
              <a:rPr lang="nl-NL" sz="2400" u="sng" dirty="0">
                <a:sym typeface="Wingdings" panose="05000000000000000000" pitchFamily="2" charset="2"/>
              </a:rPr>
              <a:t>(€12 – €10)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			        €10 	     x 100% = 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20%</a:t>
            </a: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nl-NL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Ev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 =	</a:t>
            </a:r>
            <a:r>
              <a:rPr lang="nl-NL" sz="2400" b="1" u="sng" dirty="0">
                <a:solidFill>
                  <a:srgbClr val="002060"/>
                </a:solidFill>
                <a:sym typeface="Wingdings" panose="05000000000000000000" pitchFamily="2" charset="2"/>
              </a:rPr>
              <a:t>-</a:t>
            </a:r>
            <a:r>
              <a:rPr lang="nl-NL" sz="2400" u="sng" dirty="0">
                <a:solidFill>
                  <a:srgbClr val="002060"/>
                </a:solidFill>
                <a:sym typeface="Wingdings" panose="05000000000000000000" pitchFamily="2" charset="2"/>
              </a:rPr>
              <a:t> 35%</a:t>
            </a: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	20%</a:t>
            </a: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nl-NL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Ev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 =	 </a:t>
            </a:r>
            <a:r>
              <a:rPr lang="nl-NL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-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1,75</a:t>
            </a: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Negatief getal! </a:t>
            </a:r>
            <a:endParaRPr lang="nl-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3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1"/>
            <a:ext cx="11353800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nl-NL" sz="2400" b="1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Er zijn verschillende uitkomsten:	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1	</a:t>
            </a:r>
            <a:r>
              <a:rPr lang="nl-NL" sz="2400" dirty="0" err="1">
                <a:sym typeface="Wingdings" panose="05000000000000000000" pitchFamily="2" charset="2"/>
              </a:rPr>
              <a:t>Ev</a:t>
            </a:r>
            <a:r>
              <a:rPr lang="nl-NL" sz="2400" dirty="0">
                <a:sym typeface="Wingdings" panose="05000000000000000000" pitchFamily="2" charset="2"/>
              </a:rPr>
              <a:t> = o		De vraag reageert totaal niet op een prijsverandering (medicijnen).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</a:t>
            </a:r>
            <a:r>
              <a:rPr lang="nl-NL" sz="2400" b="1" dirty="0">
                <a:sym typeface="Wingdings" panose="05000000000000000000" pitchFamily="2" charset="2"/>
              </a:rPr>
              <a:t>“volkomen inelastische vraag”			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0</a:t>
            </a:r>
            <a:br>
              <a:rPr lang="nl-NL" sz="2400" b="1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2	</a:t>
            </a:r>
            <a:r>
              <a:rPr lang="nl-NL" sz="2400" dirty="0" err="1">
                <a:sym typeface="Wingdings" panose="05000000000000000000" pitchFamily="2" charset="2"/>
              </a:rPr>
              <a:t>Ev</a:t>
            </a:r>
            <a:r>
              <a:rPr lang="nl-NL" sz="2400" dirty="0">
                <a:sym typeface="Wingdings" panose="05000000000000000000" pitchFamily="2" charset="2"/>
              </a:rPr>
              <a:t> = 0 – -1	De % verandering van de vraag is kleiner dan de % verandering van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de prijs (brood). </a:t>
            </a:r>
            <a:r>
              <a:rPr lang="nl-NL" sz="2400" b="1" dirty="0">
                <a:sym typeface="Wingdings" panose="05000000000000000000" pitchFamily="2" charset="2"/>
              </a:rPr>
              <a:t>“relatief inelastische vraag”	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-0.5, -0.3, -0,9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3	</a:t>
            </a:r>
            <a:r>
              <a:rPr lang="nl-NL" sz="2400" dirty="0" err="1">
                <a:sym typeface="Wingdings" panose="05000000000000000000" pitchFamily="2" charset="2"/>
              </a:rPr>
              <a:t>Ev</a:t>
            </a:r>
            <a:r>
              <a:rPr lang="nl-NL" sz="2400" dirty="0">
                <a:sym typeface="Wingdings" panose="05000000000000000000" pitchFamily="2" charset="2"/>
              </a:rPr>
              <a:t> = &lt; -1	De % verandering van de vraag is groter dan de % verandering van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de prijs (smartwatch). </a:t>
            </a:r>
            <a:r>
              <a:rPr lang="nl-NL" sz="2400" b="1" dirty="0">
                <a:sym typeface="Wingdings" panose="05000000000000000000" pitchFamily="2" charset="2"/>
              </a:rPr>
              <a:t>“relatief elastische vraag”	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-1.1, -3, -10</a:t>
            </a: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4	</a:t>
            </a:r>
            <a:r>
              <a:rPr lang="nl-NL" sz="2400" dirty="0" err="1">
                <a:sym typeface="Wingdings" panose="05000000000000000000" pitchFamily="2" charset="2"/>
              </a:rPr>
              <a:t>Ev</a:t>
            </a:r>
            <a:r>
              <a:rPr lang="nl-NL" sz="2400" dirty="0">
                <a:sym typeface="Wingdings" panose="05000000000000000000" pitchFamily="2" charset="2"/>
              </a:rPr>
              <a:t> = -1		De % verandering van de vraag is gelijk aan de % verandering van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de prijs. “</a:t>
            </a:r>
            <a:r>
              <a:rPr lang="nl-NL" sz="2400" b="1" dirty="0">
                <a:sym typeface="Wingdings" panose="05000000000000000000" pitchFamily="2" charset="2"/>
              </a:rPr>
              <a:t>niet elastisch en niet inelastisch”		</a:t>
            </a:r>
            <a: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  <a:t>-1</a:t>
            </a:r>
          </a:p>
          <a:p>
            <a:pPr marL="0" indent="0">
              <a:buNone/>
            </a:pPr>
            <a:endParaRPr lang="nl-NL" sz="24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Prijselasticiteit is afhankelijk van: 	- of er wel/geen </a:t>
            </a:r>
            <a:r>
              <a:rPr lang="nl-NL" sz="2400" b="1" dirty="0">
                <a:sym typeface="Wingdings" panose="05000000000000000000" pitchFamily="2" charset="2"/>
              </a:rPr>
              <a:t>substitutiegoederen</a:t>
            </a:r>
            <a:r>
              <a:rPr lang="nl-NL" sz="2400" dirty="0">
                <a:sym typeface="Wingdings" panose="05000000000000000000" pitchFamily="2" charset="2"/>
              </a:rPr>
              <a:t> zijn (cola)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		- </a:t>
            </a:r>
            <a:r>
              <a:rPr lang="nl-NL" sz="2400" b="1" dirty="0">
                <a:sym typeface="Wingdings" panose="05000000000000000000" pitchFamily="2" charset="2"/>
              </a:rPr>
              <a:t>termijn</a:t>
            </a:r>
            <a:r>
              <a:rPr lang="nl-NL" sz="2400" dirty="0">
                <a:sym typeface="Wingdings" panose="05000000000000000000" pitchFamily="2" charset="2"/>
              </a:rPr>
              <a:t> die je bekijkt (trein voor studenten)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					- het </a:t>
            </a:r>
            <a:r>
              <a:rPr lang="nl-NL" sz="2400" b="1" dirty="0">
                <a:sym typeface="Wingdings" panose="05000000000000000000" pitchFamily="2" charset="2"/>
              </a:rPr>
              <a:t>soort goed </a:t>
            </a:r>
            <a:r>
              <a:rPr lang="nl-NL" sz="2400" dirty="0">
                <a:sym typeface="Wingdings" panose="05000000000000000000" pitchFamily="2" charset="2"/>
              </a:rPr>
              <a:t>(brood)</a:t>
            </a:r>
            <a:br>
              <a:rPr lang="nl-NL" sz="2400" dirty="0">
                <a:solidFill>
                  <a:srgbClr val="002060"/>
                </a:solidFill>
                <a:sym typeface="Wingdings" panose="05000000000000000000" pitchFamily="2" charset="2"/>
              </a:rPr>
            </a:br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840C1EB-55CB-4DC6-9A78-496097869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540" y="231914"/>
            <a:ext cx="4730101" cy="147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0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61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 Kruislingse prijselasticiteit berekenen en de uitkomst verklaren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 Link leggen tussen prijselasticiteit en complementaire/substitutie</a:t>
            </a:r>
            <a:br>
              <a:rPr lang="nl-NL" dirty="0"/>
            </a:br>
            <a:r>
              <a:rPr lang="nl-NL" dirty="0"/>
              <a:t>  goederen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 Verband tussen inkomen en vraag naar goederen verklaren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 Inkomenselasticiteit berekenen en verklaren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 Uitleggen wat normale goederen (primair en luxe) en inferieure</a:t>
            </a:r>
            <a:br>
              <a:rPr lang="nl-NL" dirty="0"/>
            </a:br>
            <a:r>
              <a:rPr lang="nl-NL" dirty="0"/>
              <a:t>  goederen zijn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 Verband tussen inkomenselasticiteit en het soort goed leggen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6.5 Kruislingse prijselasticiteit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1"/>
            <a:ext cx="11076709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Substitutiegoederen</a:t>
            </a:r>
            <a:r>
              <a:rPr lang="nl-NL" dirty="0"/>
              <a:t> zijn goederen die elkaar kunnen vervangen</a:t>
            </a:r>
            <a:br>
              <a:rPr lang="nl-NL" dirty="0"/>
            </a:br>
            <a:r>
              <a:rPr lang="nl-NL" dirty="0"/>
              <a:t> 	</a:t>
            </a:r>
            <a:r>
              <a:rPr lang="nl-NL" dirty="0">
                <a:sym typeface="Wingdings" panose="05000000000000000000" pitchFamily="2" charset="2"/>
              </a:rPr>
              <a:t> prijs van bruin brood stijgt, vraag naar wit brood neemt toe ()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Complementaire goederen </a:t>
            </a:r>
            <a:r>
              <a:rPr lang="nl-NL" dirty="0">
                <a:sym typeface="Wingdings" panose="05000000000000000000" pitchFamily="2" charset="2"/>
              </a:rPr>
              <a:t>zijn goederen die elkaar aanvullen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 prijs van koffie daalt, dan stijgt de vraag naar koffiemelk</a:t>
            </a:r>
          </a:p>
          <a:p>
            <a:pPr marL="0" indent="0">
              <a:buNone/>
            </a:pPr>
            <a:br>
              <a:rPr lang="nl-NL" dirty="0">
                <a:sym typeface="Wingdings" panose="05000000000000000000" pitchFamily="2" charset="2"/>
              </a:rPr>
            </a:br>
            <a:r>
              <a:rPr lang="nl-NL" b="1" dirty="0">
                <a:sym typeface="Wingdings" panose="05000000000000000000" pitchFamily="2" charset="2"/>
              </a:rPr>
              <a:t>Kruislingse prijselasticiteit (Ek) </a:t>
            </a:r>
            <a:r>
              <a:rPr lang="nl-NL" dirty="0">
                <a:sym typeface="Wingdings" panose="05000000000000000000" pitchFamily="2" charset="2"/>
              </a:rPr>
              <a:t>meet de gevoeligheid van prijsveranderingen op de vraag naar complementaire of substitutiegoederen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 	hoe sterk reageert de vraag van het ene goed op een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prijsverandering van het andere goed?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AB2D50B-D394-42AB-A20D-14E3D2A5A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8835" y="18255"/>
            <a:ext cx="1043165" cy="144019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FA946F5-064D-4916-B297-8263BFFB2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2644" y="2251565"/>
            <a:ext cx="1542312" cy="14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4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6.5 Kruislingse prijselasticiteit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0"/>
            <a:ext cx="11353800" cy="59570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Kruislingse prijselasticiteit (Ek) </a:t>
            </a:r>
            <a:r>
              <a:rPr lang="nl-NL" dirty="0">
                <a:sym typeface="Wingdings" panose="05000000000000000000" pitchFamily="2" charset="2"/>
              </a:rPr>
              <a:t>meet de gevoeligheid van prijsveranderingen op de vraag naar complementaire of substitutiegoederen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 	hoe sterk reageert de vraag van het ene goed op een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	prijsverandering van het andere goed?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Ek = </a:t>
            </a:r>
            <a:r>
              <a:rPr lang="nl-NL" u="sng" dirty="0">
                <a:sym typeface="Wingdings" panose="05000000000000000000" pitchFamily="2" charset="2"/>
              </a:rPr>
              <a:t>Procentuele verandering van gevraagde hoeveelheid product </a:t>
            </a:r>
            <a:r>
              <a:rPr lang="nl-NL" dirty="0">
                <a:sym typeface="Wingdings" panose="05000000000000000000" pitchFamily="2" charset="2"/>
              </a:rPr>
              <a:t>     </a:t>
            </a:r>
            <a:r>
              <a:rPr lang="nl-NL" u="sng" dirty="0">
                <a:solidFill>
                  <a:srgbClr val="FF0000"/>
                </a:solidFill>
                <a:sym typeface="Wingdings" panose="05000000000000000000" pitchFamily="2" charset="2"/>
              </a:rPr>
              <a:t>gevolg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       Procentuele verandering van de prijs van het </a:t>
            </a:r>
            <a:r>
              <a:rPr lang="nl-NL" u="sng" dirty="0">
                <a:sym typeface="Wingdings" panose="05000000000000000000" pitchFamily="2" charset="2"/>
              </a:rPr>
              <a:t>andere</a:t>
            </a:r>
            <a:r>
              <a:rPr lang="nl-NL" dirty="0">
                <a:sym typeface="Wingdings" panose="05000000000000000000" pitchFamily="2" charset="2"/>
              </a:rPr>
              <a:t> product 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oorzaak</a:t>
            </a:r>
          </a:p>
          <a:p>
            <a:pPr marL="0" indent="0">
              <a:buNone/>
            </a:pP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De vraag naar product A reageert als volgt op de prijs van product B.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</a:t>
            </a:r>
            <a:r>
              <a:rPr lang="nl-NL" dirty="0" err="1">
                <a:sym typeface="Wingdings" panose="05000000000000000000" pitchFamily="2" charset="2"/>
              </a:rPr>
              <a:t>Qva</a:t>
            </a:r>
            <a:r>
              <a:rPr lang="nl-NL" dirty="0">
                <a:sym typeface="Wingdings" panose="05000000000000000000" pitchFamily="2" charset="2"/>
              </a:rPr>
              <a:t> = 200Pb + 5000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</a:t>
            </a:r>
            <a:r>
              <a:rPr lang="nl-NL" dirty="0" err="1">
                <a:sym typeface="Wingdings" panose="05000000000000000000" pitchFamily="2" charset="2"/>
              </a:rPr>
              <a:t>Qva</a:t>
            </a:r>
            <a:r>
              <a:rPr lang="nl-NL" dirty="0">
                <a:sym typeface="Wingdings" panose="05000000000000000000" pitchFamily="2" charset="2"/>
              </a:rPr>
              <a:t> = vraag naar product A	Pb = product B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Bereken kruislingse prijselasticiteit van de vraag naar product A als de prijs van product B stijgt van €20 naar €25</a:t>
            </a:r>
          </a:p>
          <a:p>
            <a:pPr marL="0" indent="0">
              <a:buNone/>
            </a:pPr>
            <a:br>
              <a:rPr lang="nl-NL" dirty="0">
                <a:sym typeface="Wingdings" panose="05000000000000000000" pitchFamily="2" charset="2"/>
              </a:rPr>
            </a:br>
            <a:r>
              <a:rPr lang="nl-NL" dirty="0" err="1">
                <a:sym typeface="Wingdings" panose="05000000000000000000" pitchFamily="2" charset="2"/>
              </a:rPr>
              <a:t>Qva</a:t>
            </a:r>
            <a:r>
              <a:rPr lang="nl-NL" dirty="0">
                <a:sym typeface="Wingdings" panose="05000000000000000000" pitchFamily="2" charset="2"/>
              </a:rPr>
              <a:t> (1) = 200 x €20 + 5000 = 9.000	   </a:t>
            </a:r>
            <a:r>
              <a:rPr lang="nl-NL" u="sng" dirty="0">
                <a:sym typeface="Wingdings" panose="05000000000000000000" pitchFamily="2" charset="2"/>
              </a:rPr>
              <a:t>(10.000-9.000)   </a:t>
            </a:r>
            <a:r>
              <a:rPr lang="nl-NL" dirty="0">
                <a:sym typeface="Wingdings" panose="05000000000000000000" pitchFamily="2" charset="2"/>
              </a:rPr>
              <a:t>x 100% = </a:t>
            </a:r>
            <a:r>
              <a:rPr lang="nl-NL" dirty="0">
                <a:solidFill>
                  <a:srgbClr val="7030A0"/>
                </a:solidFill>
                <a:sym typeface="Wingdings" panose="05000000000000000000" pitchFamily="2" charset="2"/>
              </a:rPr>
              <a:t>11,1%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 err="1">
                <a:sym typeface="Wingdings" panose="05000000000000000000" pitchFamily="2" charset="2"/>
              </a:rPr>
              <a:t>Qva</a:t>
            </a:r>
            <a:r>
              <a:rPr lang="nl-NL" dirty="0">
                <a:sym typeface="Wingdings" panose="05000000000000000000" pitchFamily="2" charset="2"/>
              </a:rPr>
              <a:t> (2) = 200 x €25 + 5000 = 10.000		9.000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procentuele		 </a:t>
            </a:r>
            <a:r>
              <a:rPr lang="nl-NL" u="sng" dirty="0">
                <a:sym typeface="Wingdings" panose="05000000000000000000" pitchFamily="2" charset="2"/>
              </a:rPr>
              <a:t>(25-20)</a:t>
            </a:r>
            <a:r>
              <a:rPr lang="nl-NL" dirty="0">
                <a:sym typeface="Wingdings" panose="05000000000000000000" pitchFamily="2" charset="2"/>
              </a:rPr>
              <a:t>			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prijsverandering:	     20     x 100% = </a:t>
            </a:r>
            <a:r>
              <a:rPr lang="nl-NL" dirty="0">
                <a:solidFill>
                  <a:schemeClr val="accent2"/>
                </a:solidFill>
                <a:sym typeface="Wingdings" panose="05000000000000000000" pitchFamily="2" charset="2"/>
              </a:rPr>
              <a:t>25%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Ek = 	</a:t>
            </a:r>
            <a:r>
              <a:rPr lang="nl-NL" u="sng" dirty="0">
                <a:solidFill>
                  <a:srgbClr val="7030A0"/>
                </a:solidFill>
                <a:sym typeface="Wingdings" panose="05000000000000000000" pitchFamily="2" charset="2"/>
              </a:rPr>
              <a:t>11,1%</a:t>
            </a:r>
            <a:r>
              <a:rPr lang="nl-NL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ym typeface="Wingdings" panose="05000000000000000000" pitchFamily="2" charset="2"/>
              </a:rPr>
              <a:t>	= 0,44 		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</a:t>
            </a:r>
            <a:r>
              <a:rPr lang="nl-NL" dirty="0">
                <a:solidFill>
                  <a:schemeClr val="accent2"/>
                </a:solidFill>
                <a:sym typeface="Wingdings" panose="05000000000000000000" pitchFamily="2" charset="2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147947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6.5 Kruislingse prijselasticiteit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0"/>
            <a:ext cx="11353800" cy="5957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Kruislingse prijselasticiteit (Ek) </a:t>
            </a:r>
            <a:r>
              <a:rPr lang="nl-NL" dirty="0">
                <a:sym typeface="Wingdings" panose="05000000000000000000" pitchFamily="2" charset="2"/>
              </a:rPr>
              <a:t>meet de gevoeligheid van prijsveranderingen op de vraag naar complementaire of substitutiegoederen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	 	hoe sterk reageert de vraag van het ene goed op een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	prijsverandering van het andere goed?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Ek = positief		 complementair goed (benzine/auto)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Ek = negatief 	 substitutiegoed (vla/yoghurt)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Ek = 0 		 geen verband tussen de vraag naar het ene product en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		     de prijs van het andere product (kaas/auto)</a:t>
            </a:r>
            <a:endParaRPr lang="nl-NL" dirty="0">
              <a:solidFill>
                <a:schemeClr val="accent2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665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6.6 Inkomenselasticiteit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0"/>
            <a:ext cx="11353800" cy="5957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Normale goederen: </a:t>
            </a:r>
            <a:r>
              <a:rPr lang="nl-NL" dirty="0">
                <a:sym typeface="Wingdings" panose="05000000000000000000" pitchFamily="2" charset="2"/>
              </a:rPr>
              <a:t>Wanneer het inkomen stijgt, stijgt ook de vraag naar deze goederen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- primaire goederen (eerste levensbehoeften)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- luxe goederen (niet per se nodig, wel prettig)</a:t>
            </a:r>
          </a:p>
          <a:p>
            <a:pPr marL="0" indent="0">
              <a:buNone/>
            </a:pPr>
            <a:br>
              <a:rPr lang="nl-NL" dirty="0">
                <a:solidFill>
                  <a:schemeClr val="accent2"/>
                </a:solidFill>
                <a:sym typeface="Wingdings" panose="05000000000000000000" pitchFamily="2" charset="2"/>
              </a:rPr>
            </a:br>
            <a:r>
              <a:rPr lang="nl-NL" b="1" dirty="0">
                <a:sym typeface="Wingdings" panose="05000000000000000000" pitchFamily="2" charset="2"/>
              </a:rPr>
              <a:t>Inferieure goederen:</a:t>
            </a:r>
            <a:r>
              <a:rPr lang="nl-NL" dirty="0">
                <a:sym typeface="Wingdings" panose="05000000000000000000" pitchFamily="2" charset="2"/>
              </a:rPr>
              <a:t> Wanneer het inkomen stijgt, daalt de vraag naar deze goederen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 lastig indelen, voorbeeld: verschil Nederland/Malawi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Hiervoor gebruiken we inkomenselasticiteit (</a:t>
            </a:r>
            <a:r>
              <a:rPr lang="nl-NL" dirty="0" err="1">
                <a:sym typeface="Wingdings" panose="05000000000000000000" pitchFamily="2" charset="2"/>
              </a:rPr>
              <a:t>Ey</a:t>
            </a:r>
            <a:r>
              <a:rPr lang="nl-NL" dirty="0">
                <a:sym typeface="Wingdings" panose="05000000000000000000" pitchFamily="2" charset="2"/>
              </a:rPr>
              <a:t>)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 err="1">
                <a:sym typeface="Wingdings" panose="05000000000000000000" pitchFamily="2" charset="2"/>
              </a:rPr>
              <a:t>Ey</a:t>
            </a:r>
            <a:r>
              <a:rPr lang="nl-NL" dirty="0">
                <a:sym typeface="Wingdings" panose="05000000000000000000" pitchFamily="2" charset="2"/>
              </a:rPr>
              <a:t> = 	</a:t>
            </a:r>
            <a:r>
              <a:rPr lang="nl-NL" u="sng" dirty="0">
                <a:sym typeface="Wingdings" panose="05000000000000000000" pitchFamily="2" charset="2"/>
              </a:rPr>
              <a:t>procentuele verandering van de gevraagde hoeveelheid</a:t>
            </a:r>
            <a:r>
              <a:rPr lang="nl-NL" dirty="0">
                <a:sym typeface="Wingdings" panose="05000000000000000000" pitchFamily="2" charset="2"/>
              </a:rPr>
              <a:t>	      </a:t>
            </a:r>
            <a:r>
              <a:rPr lang="nl-NL" u="sng" dirty="0">
                <a:solidFill>
                  <a:srgbClr val="FF0000"/>
                </a:solidFill>
                <a:sym typeface="Wingdings" panose="05000000000000000000" pitchFamily="2" charset="2"/>
              </a:rPr>
              <a:t>gevolg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procentuele verandering van het inkomen	           		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oorzaak</a:t>
            </a:r>
          </a:p>
        </p:txBody>
      </p:sp>
    </p:spTree>
    <p:extLst>
      <p:ext uri="{BB962C8B-B14F-4D97-AF65-F5344CB8AC3E}">
        <p14:creationId xmlns:p14="http://schemas.microsoft.com/office/powerpoint/2010/main" val="407332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DE495-8553-4DC2-AB3C-E4A6AE1CA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nl-NL" dirty="0"/>
              <a:t>6.6 Inkomenselasticiteit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0844B4-87FC-461D-9C5F-ED3E60A3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510"/>
            <a:ext cx="11353800" cy="5957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Inkomenselasticiteit (</a:t>
            </a:r>
            <a:r>
              <a:rPr lang="nl-NL" dirty="0" err="1">
                <a:sym typeface="Wingdings" panose="05000000000000000000" pitchFamily="2" charset="2"/>
              </a:rPr>
              <a:t>Ey</a:t>
            </a:r>
            <a:r>
              <a:rPr lang="nl-NL" dirty="0">
                <a:sym typeface="Wingdings" panose="05000000000000000000" pitchFamily="2" charset="2"/>
              </a:rPr>
              <a:t>)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 err="1">
                <a:sym typeface="Wingdings" panose="05000000000000000000" pitchFamily="2" charset="2"/>
              </a:rPr>
              <a:t>Ey</a:t>
            </a:r>
            <a:r>
              <a:rPr lang="nl-NL" dirty="0">
                <a:sym typeface="Wingdings" panose="05000000000000000000" pitchFamily="2" charset="2"/>
              </a:rPr>
              <a:t> = 	</a:t>
            </a:r>
            <a:r>
              <a:rPr lang="nl-NL" u="sng" dirty="0">
                <a:sym typeface="Wingdings" panose="05000000000000000000" pitchFamily="2" charset="2"/>
              </a:rPr>
              <a:t>procentuele verandering van de gevraagde hoeveelheid</a:t>
            </a:r>
            <a:r>
              <a:rPr lang="nl-NL" dirty="0">
                <a:sym typeface="Wingdings" panose="05000000000000000000" pitchFamily="2" charset="2"/>
              </a:rPr>
              <a:t>	      </a:t>
            </a:r>
            <a:r>
              <a:rPr lang="nl-NL" u="sng" dirty="0">
                <a:solidFill>
                  <a:srgbClr val="FF0000"/>
                </a:solidFill>
                <a:sym typeface="Wingdings" panose="05000000000000000000" pitchFamily="2" charset="2"/>
              </a:rPr>
              <a:t>gevolg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procentuele verandering van het inkomen	           		      </a:t>
            </a:r>
            <a: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  <a:t>oorzaak</a:t>
            </a:r>
          </a:p>
          <a:p>
            <a:pPr marL="0" indent="0">
              <a:buNone/>
            </a:pPr>
            <a:br>
              <a:rPr lang="nl-NL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Normale goederen: positief verband inkomen en vraag, waarbij: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- primaire goederen inelastisch reageren (door verzadiging)(brood)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- luxe goederen elastisch reageren (vanaf drempelinkomen)(ver reizen)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Inferieure goederen: negatief verband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tussen inkomen en vraag (gehakt)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Indifferente goederen: reageren niet 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 	op inkomensverandering (zout)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ECFD7A1-C711-4C8D-B8C3-856844EA8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19" y="4549214"/>
            <a:ext cx="5126182" cy="21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34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E840ED-734A-4F2D-B7A0-E3A98ADB217D}">
  <ds:schemaRefs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9fe8d39-1240-4461-8213-cdc2be853919"/>
    <ds:schemaRef ds:uri="d324f9be-04b8-4bdb-9c5d-e6b1f45d4bc9"/>
  </ds:schemaRefs>
</ds:datastoreItem>
</file>

<file path=customXml/itemProps2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1107</Words>
  <Application>Microsoft Office PowerPoint</Application>
  <PresentationFormat>Breedbeeld</PresentationFormat>
  <Paragraphs>44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Hoofdstuk 6.5&amp;6.6</vt:lpstr>
      <vt:lpstr>Vorige keer</vt:lpstr>
      <vt:lpstr>Vorige keer</vt:lpstr>
      <vt:lpstr>Wat kun je aan het eind van dit filmpje?</vt:lpstr>
      <vt:lpstr>6.5 Kruislingse prijselasticiteit</vt:lpstr>
      <vt:lpstr>6.5 Kruislingse prijselasticiteit</vt:lpstr>
      <vt:lpstr>6.5 Kruislingse prijselasticiteit</vt:lpstr>
      <vt:lpstr>6.6 Inkomenselasticiteit</vt:lpstr>
      <vt:lpstr>6.6 Inkomenselasticiteit</vt:lpstr>
      <vt:lpstr>Eindopdracht</vt:lpstr>
      <vt:lpstr>Eindopdracht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62</cp:revision>
  <dcterms:created xsi:type="dcterms:W3CDTF">2020-04-09T08:02:15Z</dcterms:created>
  <dcterms:modified xsi:type="dcterms:W3CDTF">2020-06-02T09:32:05Z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